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39"/>
  </p:notesMasterIdLst>
  <p:sldIdLst>
    <p:sldId id="256" r:id="rId5"/>
    <p:sldId id="316" r:id="rId6"/>
    <p:sldId id="257" r:id="rId7"/>
    <p:sldId id="258" r:id="rId8"/>
    <p:sldId id="266" r:id="rId9"/>
    <p:sldId id="287" r:id="rId10"/>
    <p:sldId id="288" r:id="rId11"/>
    <p:sldId id="291" r:id="rId12"/>
    <p:sldId id="292" r:id="rId13"/>
    <p:sldId id="290" r:id="rId14"/>
    <p:sldId id="289" r:id="rId15"/>
    <p:sldId id="293" r:id="rId16"/>
    <p:sldId id="294" r:id="rId17"/>
    <p:sldId id="295" r:id="rId18"/>
    <p:sldId id="296" r:id="rId19"/>
    <p:sldId id="297" r:id="rId20"/>
    <p:sldId id="301" r:id="rId21"/>
    <p:sldId id="300" r:id="rId22"/>
    <p:sldId id="298" r:id="rId23"/>
    <p:sldId id="299" r:id="rId24"/>
    <p:sldId id="315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Gill Sans MT" panose="020B050202010402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742E43-A1A3-DA4B-F394-94F2A7F0EEAF}" v="9" dt="2024-11-01T06:15:45.192"/>
  </p1510:revLst>
</p1510:revInfo>
</file>

<file path=ppt/tableStyles.xml><?xml version="1.0" encoding="utf-8"?>
<a:tblStyleLst xmlns:a="http://schemas.openxmlformats.org/drawingml/2006/main" def="{6FEFDF2C-9CAB-44ED-9029-44F71240DB19}">
  <a:tblStyle styleId="{6FEFDF2C-9CAB-44ED-9029-44F71240DB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0751D9-5A2F-44F2-B6D2-ACD7AFB2223B}" styleName="Table_1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EF2E7"/>
          </a:solidFill>
        </a:fill>
      </a:tcStyle>
    </a:wholeTbl>
    <a:band1H>
      <a:tcTxStyle/>
      <a:tcStyle>
        <a:tcBdr/>
        <a:fill>
          <a:solidFill>
            <a:srgbClr val="FCE4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CE4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INO Aiden [Southern River College]" userId="S::aiden.gustavino@education.wa.edu.au::fd3e5779-2bb1-41fa-8cf4-5aef4ecbd524" providerId="AD" clId="Web-{3B67DED3-5B14-4200-A06D-7CF04EED84B4}"/>
    <pc:docChg chg="addSld delSld modSld">
      <pc:chgData name="GUSTAVINO Aiden [Southern River College]" userId="S::aiden.gustavino@education.wa.edu.au::fd3e5779-2bb1-41fa-8cf4-5aef4ecbd524" providerId="AD" clId="Web-{3B67DED3-5B14-4200-A06D-7CF04EED84B4}" dt="2024-10-16T02:31:42.782" v="25" actId="1076"/>
      <pc:docMkLst>
        <pc:docMk/>
      </pc:docMkLst>
      <pc:sldChg chg="add del">
        <pc:chgData name="GUSTAVINO Aiden [Southern River College]" userId="S::aiden.gustavino@education.wa.edu.au::fd3e5779-2bb1-41fa-8cf4-5aef4ecbd524" providerId="AD" clId="Web-{3B67DED3-5B14-4200-A06D-7CF04EED84B4}" dt="2024-10-16T02:13:43.236" v="23"/>
        <pc:sldMkLst>
          <pc:docMk/>
          <pc:sldMk cId="2173628276" sldId="308"/>
        </pc:sldMkLst>
      </pc:sldChg>
      <pc:sldChg chg="add del">
        <pc:chgData name="GUSTAVINO Aiden [Southern River College]" userId="S::aiden.gustavino@education.wa.edu.au::fd3e5779-2bb1-41fa-8cf4-5aef4ecbd524" providerId="AD" clId="Web-{3B67DED3-5B14-4200-A06D-7CF04EED84B4}" dt="2024-10-16T02:13:41.861" v="22"/>
        <pc:sldMkLst>
          <pc:docMk/>
          <pc:sldMk cId="2425232517" sldId="309"/>
        </pc:sldMkLst>
      </pc:sldChg>
      <pc:sldChg chg="add del">
        <pc:chgData name="GUSTAVINO Aiden [Southern River College]" userId="S::aiden.gustavino@education.wa.edu.au::fd3e5779-2bb1-41fa-8cf4-5aef4ecbd524" providerId="AD" clId="Web-{3B67DED3-5B14-4200-A06D-7CF04EED84B4}" dt="2024-10-16T02:13:40.439" v="21"/>
        <pc:sldMkLst>
          <pc:docMk/>
          <pc:sldMk cId="512149097" sldId="310"/>
        </pc:sldMkLst>
      </pc:sldChg>
      <pc:sldChg chg="add del">
        <pc:chgData name="GUSTAVINO Aiden [Southern River College]" userId="S::aiden.gustavino@education.wa.edu.au::fd3e5779-2bb1-41fa-8cf4-5aef4ecbd524" providerId="AD" clId="Web-{3B67DED3-5B14-4200-A06D-7CF04EED84B4}" dt="2024-10-16T02:13:38.970" v="20"/>
        <pc:sldMkLst>
          <pc:docMk/>
          <pc:sldMk cId="1729836393" sldId="311"/>
        </pc:sldMkLst>
      </pc:sldChg>
      <pc:sldChg chg="add del">
        <pc:chgData name="GUSTAVINO Aiden [Southern River College]" userId="S::aiden.gustavino@education.wa.edu.au::fd3e5779-2bb1-41fa-8cf4-5aef4ecbd524" providerId="AD" clId="Web-{3B67DED3-5B14-4200-A06D-7CF04EED84B4}" dt="2024-10-16T02:13:37.252" v="19"/>
        <pc:sldMkLst>
          <pc:docMk/>
          <pc:sldMk cId="1784550799" sldId="312"/>
        </pc:sldMkLst>
      </pc:sldChg>
      <pc:sldChg chg="modSp add del">
        <pc:chgData name="GUSTAVINO Aiden [Southern River College]" userId="S::aiden.gustavino@education.wa.edu.au::fd3e5779-2bb1-41fa-8cf4-5aef4ecbd524" providerId="AD" clId="Web-{3B67DED3-5B14-4200-A06D-7CF04EED84B4}" dt="2024-10-16T02:31:42.782" v="25" actId="1076"/>
        <pc:sldMkLst>
          <pc:docMk/>
          <pc:sldMk cId="3381310381" sldId="313"/>
        </pc:sldMkLst>
        <pc:picChg chg="mod">
          <ac:chgData name="GUSTAVINO Aiden [Southern River College]" userId="S::aiden.gustavino@education.wa.edu.au::fd3e5779-2bb1-41fa-8cf4-5aef4ecbd524" providerId="AD" clId="Web-{3B67DED3-5B14-4200-A06D-7CF04EED84B4}" dt="2024-10-16T02:31:42.782" v="25" actId="1076"/>
          <ac:picMkLst>
            <pc:docMk/>
            <pc:sldMk cId="3381310381" sldId="313"/>
            <ac:picMk id="7" creationId="{850ECF3B-17BF-493B-B251-BA080DC34DB7}"/>
          </ac:picMkLst>
        </pc:picChg>
      </pc:sldChg>
      <pc:sldChg chg="new add del">
        <pc:chgData name="GUSTAVINO Aiden [Southern River College]" userId="S::aiden.gustavino@education.wa.edu.au::fd3e5779-2bb1-41fa-8cf4-5aef4ecbd524" providerId="AD" clId="Web-{3B67DED3-5B14-4200-A06D-7CF04EED84B4}" dt="2024-10-16T02:13:34.564" v="17"/>
        <pc:sldMkLst>
          <pc:docMk/>
          <pc:sldMk cId="2990269982" sldId="317"/>
        </pc:sldMkLst>
      </pc:sldChg>
      <pc:sldChg chg="new add del">
        <pc:chgData name="GUSTAVINO Aiden [Southern River College]" userId="S::aiden.gustavino@education.wa.edu.au::fd3e5779-2bb1-41fa-8cf4-5aef4ecbd524" providerId="AD" clId="Web-{3B67DED3-5B14-4200-A06D-7CF04EED84B4}" dt="2024-10-16T02:13:33.939" v="16"/>
        <pc:sldMkLst>
          <pc:docMk/>
          <pc:sldMk cId="3012670472" sldId="318"/>
        </pc:sldMkLst>
      </pc:sldChg>
      <pc:sldChg chg="new add del">
        <pc:chgData name="GUSTAVINO Aiden [Southern River College]" userId="S::aiden.gustavino@education.wa.edu.au::fd3e5779-2bb1-41fa-8cf4-5aef4ecbd524" providerId="AD" clId="Web-{3B67DED3-5B14-4200-A06D-7CF04EED84B4}" dt="2024-10-16T02:13:32.955" v="15"/>
        <pc:sldMkLst>
          <pc:docMk/>
          <pc:sldMk cId="1411452060" sldId="319"/>
        </pc:sldMkLst>
      </pc:sldChg>
    </pc:docChg>
  </pc:docChgLst>
  <pc:docChgLst>
    <pc:chgData name="GAVRANICH Peter [Southern River College]" userId="S::peter.gavranich@education.wa.edu.au::64bf8096-95d9-4513-87e1-7d224f78b7b3" providerId="AD" clId="Web-{3B742E43-A1A3-DA4B-F394-94F2A7F0EEAF}"/>
    <pc:docChg chg="modSld">
      <pc:chgData name="GAVRANICH Peter [Southern River College]" userId="S::peter.gavranich@education.wa.edu.au::64bf8096-95d9-4513-87e1-7d224f78b7b3" providerId="AD" clId="Web-{3B742E43-A1A3-DA4B-F394-94F2A7F0EEAF}" dt="2024-11-01T06:15:45.192" v="8" actId="1076"/>
      <pc:docMkLst>
        <pc:docMk/>
      </pc:docMkLst>
      <pc:sldChg chg="modSp">
        <pc:chgData name="GAVRANICH Peter [Southern River College]" userId="S::peter.gavranich@education.wa.edu.au::64bf8096-95d9-4513-87e1-7d224f78b7b3" providerId="AD" clId="Web-{3B742E43-A1A3-DA4B-F394-94F2A7F0EEAF}" dt="2024-11-01T06:15:45.192" v="8" actId="1076"/>
        <pc:sldMkLst>
          <pc:docMk/>
          <pc:sldMk cId="1036285682" sldId="287"/>
        </pc:sldMkLst>
        <pc:picChg chg="mod">
          <ac:chgData name="GAVRANICH Peter [Southern River College]" userId="S::peter.gavranich@education.wa.edu.au::64bf8096-95d9-4513-87e1-7d224f78b7b3" providerId="AD" clId="Web-{3B742E43-A1A3-DA4B-F394-94F2A7F0EEAF}" dt="2024-11-01T06:15:45.192" v="8" actId="1076"/>
          <ac:picMkLst>
            <pc:docMk/>
            <pc:sldMk cId="1036285682" sldId="287"/>
            <ac:picMk id="6" creationId="{A148C75D-D16A-4555-B4CD-A49D525B66F6}"/>
          </ac:picMkLst>
        </pc:picChg>
      </pc:sldChg>
      <pc:sldChg chg="modSp">
        <pc:chgData name="GAVRANICH Peter [Southern River College]" userId="S::peter.gavranich@education.wa.edu.au::64bf8096-95d9-4513-87e1-7d224f78b7b3" providerId="AD" clId="Web-{3B742E43-A1A3-DA4B-F394-94F2A7F0EEAF}" dt="2024-11-01T05:16:26.409" v="7"/>
        <pc:sldMkLst>
          <pc:docMk/>
          <pc:sldMk cId="2578851365" sldId="301"/>
        </pc:sldMkLst>
        <pc:picChg chg="mod modCrop">
          <ac:chgData name="GAVRANICH Peter [Southern River College]" userId="S::peter.gavranich@education.wa.edu.au::64bf8096-95d9-4513-87e1-7d224f78b7b3" providerId="AD" clId="Web-{3B742E43-A1A3-DA4B-F394-94F2A7F0EEAF}" dt="2024-11-01T05:16:26.409" v="7"/>
          <ac:picMkLst>
            <pc:docMk/>
            <pc:sldMk cId="2578851365" sldId="301"/>
            <ac:picMk id="9" creationId="{5F239723-7BD5-4FA2-A80C-576C4BC1023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8e6741b9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38e6741b9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8e6741b9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38e6741b9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7mLPC74GHMo?feature=oembe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Vt7lN4QPU0k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eriodic table | Definition &amp; Groups | Britannica">
            <a:extLst>
              <a:ext uri="{FF2B5EF4-FFF2-40B4-BE49-F238E27FC236}">
                <a16:creationId xmlns:a16="http://schemas.microsoft.com/office/drawing/2014/main" id="{6DCF0062-73BA-45BF-A3E7-7251E5B4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" y="-731824"/>
            <a:ext cx="9086539" cy="63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>
            <a:off x="-561261" y="2703"/>
            <a:ext cx="10547198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PERIODIC TABLE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interpret the periodic table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49" y="852700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GB"/>
              <a:t>In Year 8 Chemistry you must know the symbol and name of the first twenty elements. </a:t>
            </a:r>
          </a:p>
          <a:p>
            <a:pPr marL="114300" indent="0">
              <a:buNone/>
            </a:pPr>
            <a:endParaRPr lang="en-AU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6C1D5BB-0526-425C-B1DA-E21DC52D0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44"/>
          <a:stretch/>
        </p:blipFill>
        <p:spPr>
          <a:xfrm>
            <a:off x="600374" y="2106193"/>
            <a:ext cx="8388350" cy="20431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A299BE-FFF5-4EA2-8612-6453D9505445}"/>
              </a:ext>
            </a:extLst>
          </p:cNvPr>
          <p:cNvSpPr/>
          <p:nvPr/>
        </p:nvSpPr>
        <p:spPr>
          <a:xfrm>
            <a:off x="1846053" y="3550391"/>
            <a:ext cx="7142671" cy="983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181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49" y="852700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GB" sz="2400" b="1"/>
              <a:t>What is the periodic table? </a:t>
            </a:r>
          </a:p>
          <a:p>
            <a:pPr marL="114300" indent="0">
              <a:buNone/>
            </a:pPr>
            <a:endParaRPr lang="en-GB" sz="2400" b="1"/>
          </a:p>
          <a:p>
            <a:pPr marL="114300" indent="0">
              <a:buNone/>
            </a:pPr>
            <a:r>
              <a:rPr lang="en-GB" sz="2400"/>
              <a:t>Shows all the known elements in the universe. </a:t>
            </a:r>
          </a:p>
          <a:p>
            <a:pPr marL="114300" indent="0">
              <a:buNone/>
            </a:pPr>
            <a:endParaRPr lang="en-GB" sz="2400"/>
          </a:p>
          <a:p>
            <a:pPr marL="114300" indent="0">
              <a:buNone/>
            </a:pPr>
            <a:r>
              <a:rPr lang="en-GB" sz="2400"/>
              <a:t>Organises the </a:t>
            </a:r>
            <a:r>
              <a:rPr lang="en-GB" sz="2400" u="sng"/>
              <a:t>elements</a:t>
            </a:r>
            <a:r>
              <a:rPr lang="en-GB" sz="2400"/>
              <a:t> by chemical properties. </a:t>
            </a:r>
          </a:p>
          <a:p>
            <a:pPr marL="114300" indent="0">
              <a:buNone/>
            </a:pPr>
            <a:endParaRPr lang="en-GB" sz="2400"/>
          </a:p>
          <a:p>
            <a:pPr marL="114300" indent="0">
              <a:buNone/>
            </a:pPr>
            <a:r>
              <a:rPr lang="en-GB" sz="2400" u="sng"/>
              <a:t>Elements: </a:t>
            </a:r>
            <a:r>
              <a:rPr lang="en-GB" sz="2400"/>
              <a:t>pure substance which cannot be broken down by chemical means</a:t>
            </a:r>
            <a:endParaRPr lang="en-GB" sz="2400" u="sng"/>
          </a:p>
          <a:p>
            <a:pPr marL="114300" indent="0">
              <a:buNone/>
            </a:pP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52311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3912" y="811850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/>
              <a:t>What is an atom?</a:t>
            </a:r>
            <a:endParaRPr lang="en-AU" sz="24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F35C07-BCAB-4D50-AAC7-35D6E088D366}"/>
              </a:ext>
            </a:extLst>
          </p:cNvPr>
          <p:cNvSpPr/>
          <p:nvPr/>
        </p:nvSpPr>
        <p:spPr>
          <a:xfrm>
            <a:off x="552549" y="1344415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/>
              <a:t>Atoms are invisible particles that make up all matter. </a:t>
            </a:r>
          </a:p>
          <a:p>
            <a:endParaRPr lang="en-AU" sz="2400"/>
          </a:p>
          <a:p>
            <a:r>
              <a:rPr lang="en-AU" sz="2400"/>
              <a:t>It was once thought that atoms were indivisible, but scientists now know that….</a:t>
            </a:r>
          </a:p>
          <a:p>
            <a:r>
              <a:rPr lang="en-AU" sz="2400" b="1">
                <a:solidFill>
                  <a:srgbClr val="0070C0"/>
                </a:solidFill>
              </a:rPr>
              <a:t>Atoms are made up from even smaller particles called protons (often shown as p), neutrons (n) and electrons (e).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D0761-7563-4347-B0AD-CA0F1EE6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744" y="1187669"/>
            <a:ext cx="4013055" cy="33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2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3912" y="811850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/>
              <a:t>What is an atom?</a:t>
            </a:r>
          </a:p>
          <a:p>
            <a:pPr marL="114300" indent="0">
              <a:buNone/>
            </a:pPr>
            <a:r>
              <a:rPr lang="en-US" sz="2400"/>
              <a:t>Draw down </a:t>
            </a:r>
            <a:br>
              <a:rPr lang="en-US" sz="2400"/>
            </a:br>
            <a:r>
              <a:rPr lang="en-US" sz="2400"/>
              <a:t>this atom --&gt; </a:t>
            </a:r>
          </a:p>
          <a:p>
            <a:pPr marL="114300" indent="0">
              <a:buNone/>
            </a:pPr>
            <a:endParaRPr lang="en-US" sz="2400" u="sng"/>
          </a:p>
          <a:p>
            <a:pPr marL="114300" indent="0">
              <a:buNone/>
            </a:pPr>
            <a:endParaRPr lang="en-AU" sz="2400" b="1"/>
          </a:p>
        </p:txBody>
      </p:sp>
      <p:pic>
        <p:nvPicPr>
          <p:cNvPr id="3074" name="Picture 2" descr="Label the parts of an atom Diagram | Quizlet">
            <a:extLst>
              <a:ext uri="{FF2B5EF4-FFF2-40B4-BE49-F238E27FC236}">
                <a16:creationId xmlns:a16="http://schemas.microsoft.com/office/drawing/2014/main" id="{EECD5B62-B8DE-4684-AAD0-7DE39AB50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3"/>
          <a:stretch/>
        </p:blipFill>
        <p:spPr bwMode="auto">
          <a:xfrm>
            <a:off x="3390400" y="1247416"/>
            <a:ext cx="5572663" cy="382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48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3912" y="811850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/>
              <a:t>What is an atom made up of?</a:t>
            </a:r>
            <a:endParaRPr lang="en-US" sz="2400"/>
          </a:p>
          <a:p>
            <a:pPr marL="114300" indent="0">
              <a:buNone/>
            </a:pPr>
            <a:r>
              <a:rPr lang="en-US" sz="2000" b="1"/>
              <a:t>Protons: </a:t>
            </a:r>
            <a:r>
              <a:rPr lang="en-US" sz="2000"/>
              <a:t>positively charged particles located in the </a:t>
            </a:r>
            <a:r>
              <a:rPr lang="en-US" sz="2000" u="sng"/>
              <a:t>nucleus </a:t>
            </a:r>
          </a:p>
          <a:p>
            <a:pPr marL="114300" indent="0">
              <a:buNone/>
            </a:pPr>
            <a:endParaRPr lang="en-US" sz="2000" u="sng"/>
          </a:p>
          <a:p>
            <a:pPr marL="114300" indent="0">
              <a:buNone/>
            </a:pPr>
            <a:r>
              <a:rPr lang="en-US" sz="2000" b="1"/>
              <a:t>Neutrons: </a:t>
            </a:r>
            <a:r>
              <a:rPr lang="en-US" sz="2000"/>
              <a:t>neutral particles located in the </a:t>
            </a:r>
            <a:r>
              <a:rPr lang="en-US" sz="2000" u="sng"/>
              <a:t>nucleus</a:t>
            </a:r>
          </a:p>
          <a:p>
            <a:pPr marL="114300" indent="0">
              <a:buNone/>
            </a:pPr>
            <a:endParaRPr lang="en-US" sz="2000" u="sng"/>
          </a:p>
          <a:p>
            <a:pPr marL="114300" indent="0">
              <a:buNone/>
            </a:pPr>
            <a:r>
              <a:rPr lang="en-US" sz="2000" b="1"/>
              <a:t>Electron: </a:t>
            </a:r>
            <a:r>
              <a:rPr lang="en-US" sz="2000"/>
              <a:t>negatively charged particles located in the electron cloud (outside the </a:t>
            </a:r>
            <a:r>
              <a:rPr lang="en-US" sz="2000" u="sng"/>
              <a:t>nucleus</a:t>
            </a:r>
            <a:r>
              <a:rPr lang="en-US" sz="2000"/>
              <a:t>)</a:t>
            </a:r>
            <a:endParaRPr lang="en-US" sz="2000" b="1"/>
          </a:p>
          <a:p>
            <a:pPr marL="114300" indent="0">
              <a:buNone/>
            </a:pPr>
            <a:endParaRPr lang="en-US" sz="2000" u="sng"/>
          </a:p>
          <a:p>
            <a:pPr marL="114300" indent="0">
              <a:buNone/>
            </a:pPr>
            <a:r>
              <a:rPr lang="en-US" sz="2000" b="1"/>
              <a:t>Nucleus: </a:t>
            </a:r>
            <a:r>
              <a:rPr lang="en-GB" sz="2000"/>
              <a:t>positively charged central core of an atom, consisting of protons and neutrons and containing nearly all its mass</a:t>
            </a:r>
            <a:r>
              <a:rPr lang="en-GB" sz="2000" u="sng"/>
              <a:t>.</a:t>
            </a:r>
            <a:endParaRPr lang="en-US" sz="2000" u="sng"/>
          </a:p>
          <a:p>
            <a:pPr marL="114300" indent="0">
              <a:buNone/>
            </a:pPr>
            <a:endParaRPr lang="en-US" sz="2400" u="sng"/>
          </a:p>
          <a:p>
            <a:pPr marL="114300" indent="0">
              <a:buNone/>
            </a:pPr>
            <a:endParaRPr lang="en-AU" sz="2400" b="1"/>
          </a:p>
        </p:txBody>
      </p:sp>
    </p:spTree>
    <p:extLst>
      <p:ext uri="{BB962C8B-B14F-4D97-AF65-F5344CB8AC3E}">
        <p14:creationId xmlns:p14="http://schemas.microsoft.com/office/powerpoint/2010/main" val="4034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3912" y="811850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GB" sz="2400" b="1"/>
              <a:t>Where</a:t>
            </a:r>
            <a:br>
              <a:rPr lang="en-GB" sz="2400" b="1"/>
            </a:br>
            <a:r>
              <a:rPr lang="en-GB" sz="2400" b="1"/>
              <a:t>is the</a:t>
            </a:r>
            <a:br>
              <a:rPr lang="en-GB" sz="2400" b="1"/>
            </a:br>
            <a:r>
              <a:rPr lang="en-GB" sz="2400" b="1"/>
              <a:t>nucleus?</a:t>
            </a:r>
          </a:p>
          <a:p>
            <a:pPr marL="114300" indent="0">
              <a:buNone/>
            </a:pPr>
            <a:endParaRPr lang="en-GB" sz="2400" b="1"/>
          </a:p>
          <a:p>
            <a:pPr marL="114300" indent="0">
              <a:buNone/>
            </a:pPr>
            <a:r>
              <a:rPr lang="en-GB" sz="2400" b="1"/>
              <a:t>Where is </a:t>
            </a:r>
          </a:p>
          <a:p>
            <a:pPr marL="114300" indent="0">
              <a:buNone/>
            </a:pPr>
            <a:r>
              <a:rPr lang="en-GB" sz="2400" b="1"/>
              <a:t>the </a:t>
            </a:r>
            <a:br>
              <a:rPr lang="en-GB" sz="2400" b="1"/>
            </a:br>
            <a:r>
              <a:rPr lang="en-GB" sz="2400" b="1"/>
              <a:t>electron </a:t>
            </a:r>
          </a:p>
          <a:p>
            <a:pPr marL="114300" indent="0">
              <a:buNone/>
            </a:pPr>
            <a:r>
              <a:rPr lang="en-GB" sz="2400" b="1"/>
              <a:t>cloud?</a:t>
            </a:r>
            <a:endParaRPr lang="en-AU" sz="2400" b="1"/>
          </a:p>
        </p:txBody>
      </p:sp>
      <p:pic>
        <p:nvPicPr>
          <p:cNvPr id="3074" name="Picture 2" descr="Label the parts of an atom Diagram | Quizlet">
            <a:extLst>
              <a:ext uri="{FF2B5EF4-FFF2-40B4-BE49-F238E27FC236}">
                <a16:creationId xmlns:a16="http://schemas.microsoft.com/office/drawing/2014/main" id="{EECD5B62-B8DE-4684-AAD0-7DE39AB50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" b="-1"/>
          <a:stretch/>
        </p:blipFill>
        <p:spPr bwMode="auto">
          <a:xfrm>
            <a:off x="2027427" y="0"/>
            <a:ext cx="5572663" cy="50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984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3912" y="811850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/>
              <a:t>Element Tile: </a:t>
            </a:r>
          </a:p>
          <a:p>
            <a:pPr marL="114300" indent="0">
              <a:buNone/>
            </a:pPr>
            <a:endParaRPr lang="en-US" sz="2000" b="1"/>
          </a:p>
          <a:p>
            <a:pPr marL="114300" indent="0">
              <a:buNone/>
            </a:pPr>
            <a:r>
              <a:rPr lang="en-US" sz="2000" b="1"/>
              <a:t>Element Symbol:</a:t>
            </a:r>
          </a:p>
          <a:p>
            <a:pPr marL="114300" indent="0">
              <a:buNone/>
            </a:pPr>
            <a:endParaRPr lang="en-US" sz="2000" b="1"/>
          </a:p>
          <a:p>
            <a:pPr marL="114300" indent="0">
              <a:buNone/>
            </a:pPr>
            <a:r>
              <a:rPr lang="en-US" sz="2000" b="1"/>
              <a:t>Atomic number: </a:t>
            </a:r>
            <a:br>
              <a:rPr lang="en-US" sz="2000" b="1"/>
            </a:br>
            <a:r>
              <a:rPr lang="en-US" sz="2000"/>
              <a:t>Number of protons </a:t>
            </a:r>
            <a:r>
              <a:rPr lang="en-US" sz="2000" b="1"/>
              <a:t> </a:t>
            </a:r>
          </a:p>
          <a:p>
            <a:pPr marL="114300" indent="0">
              <a:buNone/>
            </a:pPr>
            <a:endParaRPr lang="en-US" sz="2000" b="1"/>
          </a:p>
          <a:p>
            <a:pPr marL="114300" indent="0">
              <a:buNone/>
            </a:pPr>
            <a:r>
              <a:rPr lang="en-US" sz="2000" b="1"/>
              <a:t>Mass number:</a:t>
            </a:r>
          </a:p>
          <a:p>
            <a:pPr marL="114300" indent="0">
              <a:buNone/>
            </a:pPr>
            <a:r>
              <a:rPr lang="en-US" sz="2000"/>
              <a:t>Number of  </a:t>
            </a:r>
          </a:p>
          <a:p>
            <a:pPr marL="114300" indent="0">
              <a:buNone/>
            </a:pPr>
            <a:r>
              <a:rPr lang="en-US" sz="2000"/>
              <a:t>protons + neutrons</a:t>
            </a:r>
          </a:p>
          <a:p>
            <a:pPr marL="114300" indent="0">
              <a:buNone/>
            </a:pPr>
            <a:r>
              <a:rPr lang="en-US" sz="2000"/>
              <a:t>(total mass of a single atom)</a:t>
            </a:r>
          </a:p>
          <a:p>
            <a:pPr marL="114300" indent="0">
              <a:buNone/>
            </a:pPr>
            <a:endParaRPr lang="en-US" sz="2000"/>
          </a:p>
          <a:p>
            <a:pPr marL="114300" indent="0">
              <a:buNone/>
            </a:pPr>
            <a:endParaRPr lang="en-AU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DCF9C-4E18-4C87-BE7B-D9D106A81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79" y="1200288"/>
            <a:ext cx="4933085" cy="32887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13E62D-09A0-4DEC-B583-888EFAD03DF9}"/>
              </a:ext>
            </a:extLst>
          </p:cNvPr>
          <p:cNvSpPr/>
          <p:nvPr/>
        </p:nvSpPr>
        <p:spPr>
          <a:xfrm>
            <a:off x="7004649" y="1380226"/>
            <a:ext cx="1966823" cy="119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D2CB7-56C9-4108-B809-3B15A3E7178B}"/>
              </a:ext>
            </a:extLst>
          </p:cNvPr>
          <p:cNvSpPr/>
          <p:nvPr/>
        </p:nvSpPr>
        <p:spPr>
          <a:xfrm>
            <a:off x="7353620" y="2844649"/>
            <a:ext cx="1636144" cy="584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FEB65-7359-44CB-8349-C1F78C6B64EB}"/>
              </a:ext>
            </a:extLst>
          </p:cNvPr>
          <p:cNvSpPr/>
          <p:nvPr/>
        </p:nvSpPr>
        <p:spPr>
          <a:xfrm>
            <a:off x="7004649" y="3525486"/>
            <a:ext cx="1636144" cy="584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35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3912" y="811850"/>
            <a:ext cx="8436175" cy="4065600"/>
          </a:xfrm>
        </p:spPr>
        <p:txBody>
          <a:bodyPr/>
          <a:lstStyle/>
          <a:p>
            <a:pPr marL="114300" indent="0">
              <a:buNone/>
            </a:pPr>
            <a:endParaRPr lang="en-US" sz="2000"/>
          </a:p>
          <a:p>
            <a:pPr marL="114300" indent="0">
              <a:buNone/>
            </a:pPr>
            <a:endParaRPr lang="en-AU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239723-7BD5-4FA2-A80C-576C4BC10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6" y="1489239"/>
            <a:ext cx="8089446" cy="61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1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3912" y="811850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2000"/>
              <a:t>How do we calculate the number of protons neutrons and electrons in each atom?</a:t>
            </a:r>
          </a:p>
          <a:p>
            <a:pPr marL="114300" indent="0">
              <a:buNone/>
            </a:pPr>
            <a:endParaRPr lang="en-US" sz="2000"/>
          </a:p>
          <a:p>
            <a:pPr marL="114300" indent="0">
              <a:buNone/>
            </a:pPr>
            <a:r>
              <a:rPr lang="en-US" sz="2000"/>
              <a:t>Rules: </a:t>
            </a:r>
          </a:p>
          <a:p>
            <a:pPr marL="114300" indent="0">
              <a:buNone/>
            </a:pPr>
            <a:r>
              <a:rPr lang="en-US" sz="2000"/>
              <a:t>Number of Protons = Number of Electrons = </a:t>
            </a:r>
            <a:r>
              <a:rPr lang="en-US" sz="2000" b="1"/>
              <a:t>Atomic Number </a:t>
            </a:r>
          </a:p>
          <a:p>
            <a:pPr marL="114300" indent="0">
              <a:buNone/>
            </a:pPr>
            <a:r>
              <a:rPr lang="en-US" sz="2000"/>
              <a:t>Number of Neutrons = </a:t>
            </a:r>
            <a:r>
              <a:rPr lang="en-US" sz="2000" u="sng"/>
              <a:t>Mass number </a:t>
            </a:r>
            <a:r>
              <a:rPr lang="en-US" sz="2000"/>
              <a:t>– </a:t>
            </a:r>
            <a:r>
              <a:rPr lang="en-US" sz="2000" b="1"/>
              <a:t>Atomic Number</a:t>
            </a:r>
          </a:p>
          <a:p>
            <a:pPr marL="114300" indent="0">
              <a:buNone/>
            </a:pPr>
            <a:endParaRPr lang="en-AU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12D52-1E13-4716-A8BC-7CEF2C3E9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328"/>
          <a:stretch/>
        </p:blipFill>
        <p:spPr>
          <a:xfrm>
            <a:off x="527276" y="3410838"/>
            <a:ext cx="8089446" cy="14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1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3912" y="811850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7200" b="1"/>
              <a:t>Elemental BINGO: </a:t>
            </a:r>
          </a:p>
          <a:p>
            <a:pPr marL="857250" indent="-742950">
              <a:buAutoNum type="arabicParenR"/>
            </a:pPr>
            <a:r>
              <a:rPr lang="en-US" sz="3600"/>
              <a:t>Draw a four by four grid</a:t>
            </a:r>
          </a:p>
          <a:p>
            <a:pPr marL="857250" indent="-742950">
              <a:buAutoNum type="arabicParenR"/>
            </a:pPr>
            <a:r>
              <a:rPr lang="en-US" sz="3600"/>
              <a:t>Fill the boxes with different element </a:t>
            </a:r>
            <a:r>
              <a:rPr lang="en-US" sz="3600" b="1"/>
              <a:t>names</a:t>
            </a:r>
            <a:r>
              <a:rPr lang="en-US" sz="3600"/>
              <a:t> (first 20)</a:t>
            </a:r>
          </a:p>
          <a:p>
            <a:pPr marL="114300" indent="0">
              <a:buNone/>
            </a:pPr>
            <a:endParaRPr lang="en-US" sz="7200"/>
          </a:p>
          <a:p>
            <a:pPr marL="114300" indent="0">
              <a:buNone/>
            </a:pPr>
            <a:endParaRPr lang="en-US" sz="7200"/>
          </a:p>
          <a:p>
            <a:pPr marL="114300" indent="0">
              <a:buNone/>
            </a:pPr>
            <a:endParaRPr lang="en-AU" sz="7200"/>
          </a:p>
        </p:txBody>
      </p:sp>
    </p:spTree>
    <p:extLst>
      <p:ext uri="{BB962C8B-B14F-4D97-AF65-F5344CB8AC3E}">
        <p14:creationId xmlns:p14="http://schemas.microsoft.com/office/powerpoint/2010/main" val="214888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500AA9-076F-499E-9FFB-DB9FDABB3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from liquid fire to sword.mp4">
            <a:hlinkClick r:id="" action="ppaction://media"/>
            <a:extLst>
              <a:ext uri="{FF2B5EF4-FFF2-40B4-BE49-F238E27FC236}">
                <a16:creationId xmlns:a16="http://schemas.microsoft.com/office/drawing/2014/main" id="{EEBA6DB0-0792-4881-A638-3C6D874CA3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488" y="197699"/>
            <a:ext cx="8448189" cy="4748101"/>
          </a:xfrm>
        </p:spPr>
      </p:pic>
    </p:spTree>
    <p:extLst>
      <p:ext uri="{BB962C8B-B14F-4D97-AF65-F5344CB8AC3E}">
        <p14:creationId xmlns:p14="http://schemas.microsoft.com/office/powerpoint/2010/main" val="14271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3912" y="811850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7200" b="1"/>
              <a:t>Elemental BINGO: </a:t>
            </a:r>
          </a:p>
          <a:p>
            <a:pPr marL="857250" indent="-742950">
              <a:buAutoNum type="arabicParenR"/>
            </a:pPr>
            <a:r>
              <a:rPr lang="en-US" sz="3600"/>
              <a:t>Draw a four by four grid</a:t>
            </a:r>
          </a:p>
          <a:p>
            <a:pPr marL="857250" indent="-742950">
              <a:buAutoNum type="arabicParenR"/>
            </a:pPr>
            <a:r>
              <a:rPr lang="en-US" sz="3600"/>
              <a:t>Fill the boxes with different element </a:t>
            </a:r>
            <a:r>
              <a:rPr lang="en-US" sz="3600" b="1"/>
              <a:t>symbol</a:t>
            </a:r>
            <a:r>
              <a:rPr lang="en-US" sz="3600"/>
              <a:t> (first 20)</a:t>
            </a:r>
          </a:p>
          <a:p>
            <a:pPr marL="114300" indent="0">
              <a:buNone/>
            </a:pPr>
            <a:endParaRPr lang="en-US" sz="7200"/>
          </a:p>
          <a:p>
            <a:pPr marL="114300" indent="0">
              <a:buNone/>
            </a:pPr>
            <a:endParaRPr lang="en-US" sz="7200"/>
          </a:p>
          <a:p>
            <a:pPr marL="114300" indent="0">
              <a:buNone/>
            </a:pPr>
            <a:endParaRPr lang="en-AU" sz="7200"/>
          </a:p>
        </p:txBody>
      </p:sp>
    </p:spTree>
    <p:extLst>
      <p:ext uri="{BB962C8B-B14F-4D97-AF65-F5344CB8AC3E}">
        <p14:creationId xmlns:p14="http://schemas.microsoft.com/office/powerpoint/2010/main" val="99394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0A39EAF-6E4D-4E29-B7E7-071A77F97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F5F25-2828-4473-B51F-17E15628E5A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08B6F-1FE8-4890-AB42-9E30F95D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207"/>
            <a:ext cx="9144000" cy="30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07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We will demonstrate lighting and extinguishing a Bunsen burner safely.</a:t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552549" y="1341631"/>
            <a:ext cx="8454291" cy="197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3200">
                <a:latin typeface="Century Gothic"/>
                <a:ea typeface="Century Gothic"/>
                <a:cs typeface="Century Gothic"/>
                <a:sym typeface="Century Gothic"/>
              </a:rPr>
              <a:t>Write the symbols for the following elements; Mercury, Hydrogen and Lithium. </a:t>
            </a:r>
          </a:p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3200">
                <a:latin typeface="Century Gothic"/>
                <a:ea typeface="Century Gothic"/>
                <a:cs typeface="Century Gothic"/>
                <a:sym typeface="Century Gothic"/>
              </a:rPr>
              <a:t>Draw an atom, labelling protons, neutrons and electrons. </a:t>
            </a:r>
          </a:p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3200">
                <a:latin typeface="Century Gothic"/>
                <a:ea typeface="Century Gothic"/>
                <a:cs typeface="Century Gothic"/>
                <a:sym typeface="Century Gothic"/>
              </a:rPr>
              <a:t>How many protons, neutrons and electrons does Sodium and Magnesium have?</a:t>
            </a:r>
            <a:endParaRPr sz="3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8989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identify metals and non metals within the periodic table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tx1"/>
                </a:solidFill>
              </a:rPr>
              <a:t>We will understand the properties of metals and non metals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tx1"/>
                </a:solidFill>
              </a:rPr>
              <a:t>We will name the groups and identify properties within the groups</a:t>
            </a:r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We will interpret the periodic table </a:t>
            </a:r>
            <a:endParaRPr sz="3600"/>
          </a:p>
        </p:txBody>
      </p:sp>
      <p:graphicFrame>
        <p:nvGraphicFramePr>
          <p:cNvPr id="211" name="Google Shape;211;p33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2" name="Google Shape;212;p33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3" name="Google Shape;213;p33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24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AD5C17-7E33-47F5-95D4-CB199C044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2A121-1DD3-4E3B-B705-A8F41D85FF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417952" y="614050"/>
            <a:ext cx="1690318" cy="4065600"/>
          </a:xfrm>
        </p:spPr>
        <p:txBody>
          <a:bodyPr/>
          <a:lstStyle/>
          <a:p>
            <a:pPr marL="114300" indent="0">
              <a:buNone/>
            </a:pPr>
            <a:r>
              <a:rPr lang="en-GB"/>
              <a:t>1, Number and label your periodic table with groups and periods. </a:t>
            </a:r>
          </a:p>
          <a:p>
            <a:pPr marL="114300" indent="0">
              <a:buNone/>
            </a:pPr>
            <a:r>
              <a:rPr lang="en-GB"/>
              <a:t>2. What is the difference between groups and periods? </a:t>
            </a:r>
            <a:endParaRPr lang="en-AU"/>
          </a:p>
        </p:txBody>
      </p:sp>
      <p:pic>
        <p:nvPicPr>
          <p:cNvPr id="4" name="Online Media 3" title="What Are Periods &amp; Groups In The Periodic Table? | Properties of Matter | Chemistry | FuseSchool">
            <a:hlinkClick r:id="" action="ppaction://media"/>
            <a:extLst>
              <a:ext uri="{FF2B5EF4-FFF2-40B4-BE49-F238E27FC236}">
                <a16:creationId xmlns:a16="http://schemas.microsoft.com/office/drawing/2014/main" id="{4CBAE36A-7FC4-438E-807C-16440561EB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219" y="800941"/>
            <a:ext cx="7227733" cy="4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AD5C17-7E33-47F5-95D4-CB199C044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2A121-1DD3-4E3B-B705-A8F41D85FF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9886" y="811850"/>
            <a:ext cx="4883316" cy="4065600"/>
          </a:xfrm>
        </p:spPr>
        <p:txBody>
          <a:bodyPr/>
          <a:lstStyle/>
          <a:p>
            <a:pPr marL="114300" indent="0">
              <a:buNone/>
            </a:pPr>
            <a:r>
              <a:rPr lang="en-GB" sz="4400" b="1"/>
              <a:t>Groups: </a:t>
            </a:r>
            <a:r>
              <a:rPr lang="en-GB" sz="4400"/>
              <a:t>Columns of elements that have similar properties.</a:t>
            </a:r>
          </a:p>
          <a:p>
            <a:pPr marL="114300" indent="0">
              <a:buNone/>
            </a:pPr>
            <a:endParaRPr lang="en-GB" sz="4400"/>
          </a:p>
        </p:txBody>
      </p:sp>
      <p:pic>
        <p:nvPicPr>
          <p:cNvPr id="1028" name="Picture 4" descr="Elements of periodic table are arranged into groups/periods">
            <a:extLst>
              <a:ext uri="{FF2B5EF4-FFF2-40B4-BE49-F238E27FC236}">
                <a16:creationId xmlns:a16="http://schemas.microsoft.com/office/drawing/2014/main" id="{EAED3FB5-1902-4B9C-A51E-9A386D5C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457" y="216398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619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AD5C17-7E33-47F5-95D4-CB199C044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2A121-1DD3-4E3B-B705-A8F41D85FF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9886" y="811850"/>
            <a:ext cx="8514114" cy="4065600"/>
          </a:xfrm>
        </p:spPr>
        <p:txBody>
          <a:bodyPr/>
          <a:lstStyle/>
          <a:p>
            <a:pPr marL="114300" indent="0">
              <a:buNone/>
            </a:pPr>
            <a:r>
              <a:rPr lang="en-GB" sz="5400" b="1"/>
              <a:t>Periods: </a:t>
            </a:r>
            <a:r>
              <a:rPr lang="en-GB" sz="5400"/>
              <a:t>Rows of elements that have different properties.</a:t>
            </a:r>
          </a:p>
          <a:p>
            <a:pPr marL="114300" indent="0">
              <a:buNone/>
            </a:pPr>
            <a:endParaRPr lang="en-GB" sz="5400"/>
          </a:p>
        </p:txBody>
      </p:sp>
      <p:pic>
        <p:nvPicPr>
          <p:cNvPr id="1028" name="Picture 4" descr="Elements of periodic table are arranged into groups/periods">
            <a:extLst>
              <a:ext uri="{FF2B5EF4-FFF2-40B4-BE49-F238E27FC236}">
                <a16:creationId xmlns:a16="http://schemas.microsoft.com/office/drawing/2014/main" id="{EAED3FB5-1902-4B9C-A51E-9A386D5CA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09" b="24846"/>
          <a:stretch/>
        </p:blipFill>
        <p:spPr bwMode="auto">
          <a:xfrm>
            <a:off x="95500" y="4432223"/>
            <a:ext cx="9117977" cy="4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48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AD5C17-7E33-47F5-95D4-CB199C044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2A121-1DD3-4E3B-B705-A8F41D85FF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0769" y="811850"/>
            <a:ext cx="8242461" cy="4065600"/>
          </a:xfrm>
        </p:spPr>
        <p:txBody>
          <a:bodyPr/>
          <a:lstStyle/>
          <a:p>
            <a:pPr marL="114300" indent="0">
              <a:buNone/>
            </a:pPr>
            <a:r>
              <a:rPr lang="en-GB" sz="3200" b="1"/>
              <a:t>Properties of metals and non metals</a:t>
            </a:r>
            <a:br>
              <a:rPr lang="en-GB" sz="3200" b="1"/>
            </a:br>
            <a:r>
              <a:rPr lang="en-GB" sz="2400"/>
              <a:t>List the properties that you can remember:</a:t>
            </a:r>
            <a:endParaRPr lang="en-GB" sz="320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FB922C0-18A3-41C6-A11D-4F49D2296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712038"/>
              </p:ext>
            </p:extLst>
          </p:nvPr>
        </p:nvGraphicFramePr>
        <p:xfrm>
          <a:off x="589300" y="1929829"/>
          <a:ext cx="8103930" cy="3017520"/>
        </p:xfrm>
        <a:graphic>
          <a:graphicData uri="http://schemas.openxmlformats.org/drawingml/2006/table">
            <a:tbl>
              <a:tblPr firstRow="1" bandRow="1">
                <a:tableStyleId>{9D0751D9-5A2F-44F2-B6D2-ACD7AFB2223B}</a:tableStyleId>
              </a:tblPr>
              <a:tblGrid>
                <a:gridCol w="4051965">
                  <a:extLst>
                    <a:ext uri="{9D8B030D-6E8A-4147-A177-3AD203B41FA5}">
                      <a16:colId xmlns:a16="http://schemas.microsoft.com/office/drawing/2014/main" val="4004528207"/>
                    </a:ext>
                  </a:extLst>
                </a:gridCol>
                <a:gridCol w="4051965">
                  <a:extLst>
                    <a:ext uri="{9D8B030D-6E8A-4147-A177-3AD203B41FA5}">
                      <a16:colId xmlns:a16="http://schemas.microsoft.com/office/drawing/2014/main" val="1405541225"/>
                    </a:ext>
                  </a:extLst>
                </a:gridCol>
              </a:tblGrid>
              <a:tr h="357397">
                <a:tc>
                  <a:txBody>
                    <a:bodyPr/>
                    <a:lstStyle/>
                    <a:p>
                      <a:r>
                        <a:rPr lang="en-GB" sz="1800" b="1"/>
                        <a:t>Metals:</a:t>
                      </a:r>
                      <a:endParaRPr lang="en-AU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/>
                        <a:t>Non metals:</a:t>
                      </a:r>
                      <a:endParaRPr lang="en-AU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845909"/>
                  </a:ext>
                </a:extLst>
              </a:tr>
              <a:tr h="2581861"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en-GB" sz="2800"/>
                        <a:t>Shiny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GB" sz="2800"/>
                        <a:t>Conduct heat and electricity 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GB" sz="2800"/>
                        <a:t>High melting and boiling point 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GB" sz="2800"/>
                        <a:t>Ductile </a:t>
                      </a:r>
                      <a:endParaRPr lang="en-AU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GB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/>
                          <a:sym typeface="Arial"/>
                        </a:rPr>
                        <a:t>Dull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GB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/>
                          <a:sym typeface="Arial"/>
                        </a:rPr>
                        <a:t>Non conductors or heat and electricity 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GB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ill Sans MT"/>
                          <a:sym typeface="Arial"/>
                        </a:rPr>
                        <a:t>Low melting and boiling points </a:t>
                      </a:r>
                      <a:endParaRPr kumimoji="0" lang="en-AU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/>
                        <a:sym typeface="Arial"/>
                      </a:endParaRPr>
                    </a:p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614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67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AD5C17-7E33-47F5-95D4-CB199C044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2A121-1DD3-4E3B-B705-A8F41D85FF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34386" y="614050"/>
            <a:ext cx="8514114" cy="4065600"/>
          </a:xfrm>
        </p:spPr>
        <p:txBody>
          <a:bodyPr/>
          <a:lstStyle/>
          <a:p>
            <a:pPr marL="114300" indent="0">
              <a:buNone/>
            </a:pPr>
            <a:r>
              <a:rPr lang="en-GB" sz="4000" b="1"/>
              <a:t>Metals and non metals elements  </a:t>
            </a:r>
            <a:endParaRPr lang="en-GB" sz="4000"/>
          </a:p>
          <a:p>
            <a:pPr marL="114300" indent="0">
              <a:buNone/>
            </a:pPr>
            <a:endParaRPr lang="en-GB" sz="4000"/>
          </a:p>
        </p:txBody>
      </p:sp>
      <p:pic>
        <p:nvPicPr>
          <p:cNvPr id="5" name="Picture 4" descr="Image result for metals and nonmetals periodic table">
            <a:extLst>
              <a:ext uri="{FF2B5EF4-FFF2-40B4-BE49-F238E27FC236}">
                <a16:creationId xmlns:a16="http://schemas.microsoft.com/office/drawing/2014/main" id="{7F1FF198-601B-4203-AB9C-1479755A2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12" y="1397046"/>
            <a:ext cx="6914776" cy="363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628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AD5C17-7E33-47F5-95D4-CB199C044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/>
              <a:t>We will interpret the periodic table </a:t>
            </a:r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64CAE-5504-4E1B-9C64-427770292119}"/>
              </a:ext>
            </a:extLst>
          </p:cNvPr>
          <p:cNvSpPr>
            <a:spLocks noGrp="1"/>
          </p:cNvSpPr>
          <p:nvPr/>
        </p:nvSpPr>
        <p:spPr>
          <a:xfrm>
            <a:off x="534386" y="564017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Group 1- Alkali metals</a:t>
            </a:r>
          </a:p>
        </p:txBody>
      </p:sp>
      <p:pic>
        <p:nvPicPr>
          <p:cNvPr id="7" name="Picture 6" descr="Image result for alkali metals">
            <a:extLst>
              <a:ext uri="{FF2B5EF4-FFF2-40B4-BE49-F238E27FC236}">
                <a16:creationId xmlns:a16="http://schemas.microsoft.com/office/drawing/2014/main" id="{74833EFD-A652-47A3-91CF-136C0F536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696" y="1771791"/>
            <a:ext cx="5582048" cy="278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4061A8-FFE9-4239-AF8D-CC97D326763D}"/>
              </a:ext>
            </a:extLst>
          </p:cNvPr>
          <p:cNvSpPr>
            <a:spLocks noGrp="1"/>
          </p:cNvSpPr>
          <p:nvPr/>
        </p:nvSpPr>
        <p:spPr>
          <a:xfrm>
            <a:off x="534386" y="1749793"/>
            <a:ext cx="4455948" cy="3393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Soft</a:t>
            </a:r>
          </a:p>
          <a:p>
            <a:r>
              <a:rPr lang="en-US" sz="2400" b="1"/>
              <a:t>Low melting points</a:t>
            </a:r>
          </a:p>
          <a:p>
            <a:r>
              <a:rPr lang="en-US" sz="2400" b="1"/>
              <a:t>Low Densities</a:t>
            </a:r>
          </a:p>
          <a:p>
            <a:r>
              <a:rPr lang="en-US" sz="2400" b="1"/>
              <a:t>Very reactive (aren’t found naturally)</a:t>
            </a:r>
          </a:p>
        </p:txBody>
      </p:sp>
    </p:spTree>
    <p:extLst>
      <p:ext uri="{BB962C8B-B14F-4D97-AF65-F5344CB8AC3E}">
        <p14:creationId xmlns:p14="http://schemas.microsoft.com/office/powerpoint/2010/main" val="24252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4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4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4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Google Shape;145;p24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4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4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AD5C17-7E33-47F5-95D4-CB199C044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/>
              <a:t>We will interpret the periodic table </a:t>
            </a:r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64CAE-5504-4E1B-9C64-427770292119}"/>
              </a:ext>
            </a:extLst>
          </p:cNvPr>
          <p:cNvSpPr>
            <a:spLocks noGrp="1"/>
          </p:cNvSpPr>
          <p:nvPr/>
        </p:nvSpPr>
        <p:spPr>
          <a:xfrm>
            <a:off x="534386" y="564017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Group 2- Alkaline Earth Metals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4061A8-FFE9-4239-AF8D-CC97D326763D}"/>
              </a:ext>
            </a:extLst>
          </p:cNvPr>
          <p:cNvSpPr>
            <a:spLocks noGrp="1"/>
          </p:cNvSpPr>
          <p:nvPr/>
        </p:nvSpPr>
        <p:spPr>
          <a:xfrm>
            <a:off x="534386" y="1749793"/>
            <a:ext cx="4455948" cy="339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/>
              <a:t>Reactive </a:t>
            </a:r>
          </a:p>
          <a:p>
            <a:r>
              <a:rPr lang="en-US" sz="3200" b="1"/>
              <a:t>Low melting points</a:t>
            </a:r>
          </a:p>
          <a:p>
            <a:r>
              <a:rPr lang="en-US" sz="3200" b="1"/>
              <a:t>Low Densities</a:t>
            </a:r>
          </a:p>
          <a:p>
            <a:r>
              <a:rPr lang="en-US" sz="3200" b="1"/>
              <a:t>Burn with a brightly </a:t>
            </a:r>
            <a:r>
              <a:rPr lang="en-US" sz="3200" b="1" err="1"/>
              <a:t>coloured</a:t>
            </a:r>
            <a:r>
              <a:rPr lang="en-US" sz="3200" b="1"/>
              <a:t> flame</a:t>
            </a:r>
          </a:p>
        </p:txBody>
      </p:sp>
      <p:pic>
        <p:nvPicPr>
          <p:cNvPr id="9" name="Picture 8" descr="Image result for alkaline earth metals">
            <a:extLst>
              <a:ext uri="{FF2B5EF4-FFF2-40B4-BE49-F238E27FC236}">
                <a16:creationId xmlns:a16="http://schemas.microsoft.com/office/drawing/2014/main" id="{8527A64B-6321-4C78-93F9-55BC06886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20" y="1525505"/>
            <a:ext cx="4455948" cy="37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1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AD5C17-7E33-47F5-95D4-CB199C044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/>
              <a:t>We will interpret the periodic table </a:t>
            </a:r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64CAE-5504-4E1B-9C64-427770292119}"/>
              </a:ext>
            </a:extLst>
          </p:cNvPr>
          <p:cNvSpPr>
            <a:spLocks noGrp="1"/>
          </p:cNvSpPr>
          <p:nvPr/>
        </p:nvSpPr>
        <p:spPr>
          <a:xfrm>
            <a:off x="534386" y="564017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Group 7- Halogens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4061A8-FFE9-4239-AF8D-CC97D326763D}"/>
              </a:ext>
            </a:extLst>
          </p:cNvPr>
          <p:cNvSpPr>
            <a:spLocks noGrp="1"/>
          </p:cNvSpPr>
          <p:nvPr/>
        </p:nvSpPr>
        <p:spPr>
          <a:xfrm>
            <a:off x="4572000" y="1526270"/>
            <a:ext cx="4455948" cy="339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/>
              <a:t>Very Low melting and boiling points</a:t>
            </a:r>
          </a:p>
          <a:p>
            <a:r>
              <a:rPr lang="en-US" sz="3200" b="1"/>
              <a:t>Highly reactive (most reactive non-metals)</a:t>
            </a:r>
          </a:p>
          <a:p>
            <a:r>
              <a:rPr lang="en-US" sz="3200" b="1"/>
              <a:t>Toxic </a:t>
            </a:r>
          </a:p>
        </p:txBody>
      </p:sp>
      <p:pic>
        <p:nvPicPr>
          <p:cNvPr id="7" name="Picture 6" descr="Image result for halogens">
            <a:extLst>
              <a:ext uri="{FF2B5EF4-FFF2-40B4-BE49-F238E27FC236}">
                <a16:creationId xmlns:a16="http://schemas.microsoft.com/office/drawing/2014/main" id="{C2BE0146-77AB-490B-89FE-362663071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396" y="1526270"/>
            <a:ext cx="7147722" cy="356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8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AD5C17-7E33-47F5-95D4-CB199C044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/>
              <a:t>We will interpret the periodic table </a:t>
            </a:r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64CAE-5504-4E1B-9C64-427770292119}"/>
              </a:ext>
            </a:extLst>
          </p:cNvPr>
          <p:cNvSpPr>
            <a:spLocks noGrp="1"/>
          </p:cNvSpPr>
          <p:nvPr/>
        </p:nvSpPr>
        <p:spPr>
          <a:xfrm>
            <a:off x="534386" y="564017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Group 8- Noble Gases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4061A8-FFE9-4239-AF8D-CC97D326763D}"/>
              </a:ext>
            </a:extLst>
          </p:cNvPr>
          <p:cNvSpPr>
            <a:spLocks noGrp="1"/>
          </p:cNvSpPr>
          <p:nvPr/>
        </p:nvSpPr>
        <p:spPr>
          <a:xfrm>
            <a:off x="4572000" y="1526270"/>
            <a:ext cx="4455948" cy="339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err="1"/>
              <a:t>Odourless</a:t>
            </a:r>
            <a:endParaRPr lang="en-US" sz="3200" b="1"/>
          </a:p>
          <a:p>
            <a:r>
              <a:rPr lang="en-US" sz="3200" b="1" err="1"/>
              <a:t>Colourless</a:t>
            </a:r>
            <a:endParaRPr lang="en-US" sz="3200" b="1"/>
          </a:p>
          <a:p>
            <a:r>
              <a:rPr lang="en-US" sz="3200" b="1"/>
              <a:t>Low Reactivity  </a:t>
            </a:r>
          </a:p>
        </p:txBody>
      </p:sp>
      <p:pic>
        <p:nvPicPr>
          <p:cNvPr id="2050" name="Picture 2" descr="Pass My Exams: Easy exam revision notes for GSCE Chemistry">
            <a:extLst>
              <a:ext uri="{FF2B5EF4-FFF2-40B4-BE49-F238E27FC236}">
                <a16:creationId xmlns:a16="http://schemas.microsoft.com/office/drawing/2014/main" id="{2B506C43-0061-430A-9760-D54B13CF3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6092" y="1526270"/>
            <a:ext cx="8058092" cy="401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55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AD5C17-7E33-47F5-95D4-CB199C044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/>
              <a:t>We will interpret the periodic table </a:t>
            </a:r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64CAE-5504-4E1B-9C64-427770292119}"/>
              </a:ext>
            </a:extLst>
          </p:cNvPr>
          <p:cNvSpPr>
            <a:spLocks noGrp="1"/>
          </p:cNvSpPr>
          <p:nvPr/>
        </p:nvSpPr>
        <p:spPr>
          <a:xfrm>
            <a:off x="534386" y="564017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Group 3-12 – Transition Metals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4061A8-FFE9-4239-AF8D-CC97D326763D}"/>
              </a:ext>
            </a:extLst>
          </p:cNvPr>
          <p:cNvSpPr>
            <a:spLocks noGrp="1"/>
          </p:cNvSpPr>
          <p:nvPr/>
        </p:nvSpPr>
        <p:spPr>
          <a:xfrm>
            <a:off x="534386" y="1749793"/>
            <a:ext cx="3451018" cy="339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/>
              <a:t>Very Hard</a:t>
            </a:r>
          </a:p>
          <a:p>
            <a:r>
              <a:rPr lang="en-US" sz="2800" b="1"/>
              <a:t>High melting and boiling points </a:t>
            </a:r>
          </a:p>
          <a:p>
            <a:r>
              <a:rPr lang="en-US" sz="2800" b="1"/>
              <a:t>Can form </a:t>
            </a:r>
            <a:r>
              <a:rPr lang="en-US" sz="2800" b="1" err="1"/>
              <a:t>coloured</a:t>
            </a:r>
            <a:r>
              <a:rPr lang="en-US" sz="2800" b="1"/>
              <a:t> solutions and compounds</a:t>
            </a:r>
          </a:p>
        </p:txBody>
      </p:sp>
      <p:pic>
        <p:nvPicPr>
          <p:cNvPr id="7" name="Picture 6" descr="Image result for transition metals">
            <a:extLst>
              <a:ext uri="{FF2B5EF4-FFF2-40B4-BE49-F238E27FC236}">
                <a16:creationId xmlns:a16="http://schemas.microsoft.com/office/drawing/2014/main" id="{850ECF3B-17BF-493B-B251-BA080DC34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128" y="1970528"/>
            <a:ext cx="5169041" cy="285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3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AD5C17-7E33-47F5-95D4-CB199C044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/>
              <a:t>We will interpret the periodic table </a:t>
            </a:r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64CAE-5504-4E1B-9C64-427770292119}"/>
              </a:ext>
            </a:extLst>
          </p:cNvPr>
          <p:cNvSpPr>
            <a:spLocks noGrp="1"/>
          </p:cNvSpPr>
          <p:nvPr/>
        </p:nvSpPr>
        <p:spPr>
          <a:xfrm>
            <a:off x="629886" y="736544"/>
            <a:ext cx="8514114" cy="4406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Activity Time: </a:t>
            </a:r>
          </a:p>
          <a:p>
            <a:endParaRPr lang="en-US" sz="4000" b="1">
              <a:solidFill>
                <a:schemeClr val="tx1"/>
              </a:solidFill>
            </a:endParaRPr>
          </a:p>
          <a:p>
            <a:pPr marL="742950" indent="-742950">
              <a:buAutoNum type="arabicPeriod"/>
            </a:pPr>
            <a:r>
              <a:rPr lang="en-US" sz="4000" b="1">
                <a:solidFill>
                  <a:schemeClr val="tx1"/>
                </a:solidFill>
              </a:rPr>
              <a:t>Label your periodic table with all the new group names you’ve just learnt.</a:t>
            </a:r>
          </a:p>
          <a:p>
            <a:pPr marL="742950" indent="-742950">
              <a:buAutoNum type="arabicPeriod"/>
            </a:pPr>
            <a:r>
              <a:rPr lang="en-US" sz="4000" b="1">
                <a:solidFill>
                  <a:schemeClr val="tx1"/>
                </a:solidFill>
              </a:rPr>
              <a:t>Use </a:t>
            </a:r>
            <a:r>
              <a:rPr lang="en-US" sz="4000" b="1" err="1">
                <a:solidFill>
                  <a:schemeClr val="tx1"/>
                </a:solidFill>
              </a:rPr>
              <a:t>colours</a:t>
            </a:r>
            <a:r>
              <a:rPr lang="en-US" sz="4000" b="1">
                <a:solidFill>
                  <a:schemeClr val="tx1"/>
                </a:solidFill>
              </a:rPr>
              <a:t> to divide your periodic table into metals and non metals. </a:t>
            </a:r>
          </a:p>
        </p:txBody>
      </p:sp>
    </p:spTree>
    <p:extLst>
      <p:ext uri="{BB962C8B-B14F-4D97-AF65-F5344CB8AC3E}">
        <p14:creationId xmlns:p14="http://schemas.microsoft.com/office/powerpoint/2010/main" val="30837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We will demonstrate lighting and extinguishing a Bunsen burner safely.</a:t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552549" y="1341631"/>
            <a:ext cx="2325625" cy="197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entury Gothic"/>
                <a:ea typeface="Century Gothic"/>
                <a:cs typeface="Century Gothic"/>
                <a:sym typeface="Century Gothic"/>
              </a:rPr>
              <a:t>Describe these sparklers using physical and chemical properties. </a:t>
            </a:r>
            <a:endParaRPr sz="3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 descr="How To Make Homemade Playdough Without Cream Of Tartar - Kids n Clicks">
            <a:extLst>
              <a:ext uri="{FF2B5EF4-FFF2-40B4-BE49-F238E27FC236}">
                <a16:creationId xmlns:a16="http://schemas.microsoft.com/office/drawing/2014/main" id="{8E4D7C90-B1FD-4C6A-B2EA-C4B44B3C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038" y="190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elements, compounds and mixtures</a:t>
            </a:r>
            <a:endParaRPr lang="en-GB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We will define and label diagrams of atom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We will use the periodic table to identify numbers of protons, neutrons and electrons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We will interpret the periodic table </a:t>
            </a:r>
            <a:endParaRPr sz="3600"/>
          </a:p>
        </p:txBody>
      </p:sp>
      <p:graphicFrame>
        <p:nvGraphicFramePr>
          <p:cNvPr id="211" name="Google Shape;211;p33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2" name="Google Shape;212;p33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3" name="Google Shape;213;p33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{6FEFDF2C-9CAB-44ED-9029-44F71240DB19}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/>
              <a:t>Sort these into elements, compounds and mixtures:</a:t>
            </a:r>
          </a:p>
          <a:p>
            <a:pPr marL="114300" indent="0">
              <a:buNone/>
            </a:pPr>
            <a:endParaRPr lang="en-GB"/>
          </a:p>
          <a:p>
            <a:pPr marL="114300" indent="0">
              <a:buNone/>
            </a:pPr>
            <a:r>
              <a:rPr lang="en-GB"/>
              <a:t>Water</a:t>
            </a:r>
          </a:p>
          <a:p>
            <a:pPr marL="114300" indent="0">
              <a:buNone/>
            </a:pPr>
            <a:r>
              <a:rPr lang="en-GB"/>
              <a:t>Sodium</a:t>
            </a:r>
          </a:p>
          <a:p>
            <a:pPr marL="114300" indent="0">
              <a:buNone/>
            </a:pPr>
            <a:r>
              <a:rPr lang="en-GB"/>
              <a:t>Salad</a:t>
            </a:r>
          </a:p>
          <a:p>
            <a:pPr marL="114300" indent="0">
              <a:buNone/>
            </a:pPr>
            <a:r>
              <a:rPr lang="en-GB"/>
              <a:t>Carbon Dioxide</a:t>
            </a:r>
          </a:p>
          <a:p>
            <a:pPr marL="114300" indent="0">
              <a:buNone/>
            </a:pPr>
            <a:r>
              <a:rPr lang="en-GB"/>
              <a:t>Cereal </a:t>
            </a:r>
          </a:p>
          <a:p>
            <a:pPr marL="114300" indent="0">
              <a:buNone/>
            </a:pPr>
            <a:r>
              <a:rPr lang="en-GB"/>
              <a:t>Gold</a:t>
            </a:r>
          </a:p>
          <a:p>
            <a:pPr marL="114300" indent="0">
              <a:buNone/>
            </a:pPr>
            <a:r>
              <a:rPr lang="en-GB"/>
              <a:t>Sodium Chloride </a:t>
            </a:r>
          </a:p>
          <a:p>
            <a:pPr marL="114300" indent="0">
              <a:buNone/>
            </a:pPr>
            <a:r>
              <a:rPr lang="en-GB"/>
              <a:t> </a:t>
            </a:r>
          </a:p>
          <a:p>
            <a:pPr marL="114300" indent="0">
              <a:buNone/>
            </a:pPr>
            <a:endParaRPr lang="en-AU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3EE1294-B218-4974-8D1C-BF149B36D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27766"/>
              </p:ext>
            </p:extLst>
          </p:nvPr>
        </p:nvGraphicFramePr>
        <p:xfrm>
          <a:off x="2495450" y="1597061"/>
          <a:ext cx="6096000" cy="741680"/>
        </p:xfrm>
        <a:graphic>
          <a:graphicData uri="http://schemas.openxmlformats.org/drawingml/2006/table">
            <a:tbl>
              <a:tblPr firstRow="1" bandRow="1">
                <a:tableStyleId>{6FEFDF2C-9CAB-44ED-9029-44F71240DB19}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29359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512814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5401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Elements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Compounds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Mixtures</a:t>
                      </a:r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94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463858"/>
                  </a:ext>
                </a:extLst>
              </a:tr>
            </a:tbl>
          </a:graphicData>
        </a:graphic>
      </p:graphicFrame>
      <p:pic>
        <p:nvPicPr>
          <p:cNvPr id="6" name="Online Media 5" title="The science of macaroni salad: What's in a mixture? - Josh Kurz">
            <a:hlinkClick r:id="" action="ppaction://media"/>
            <a:extLst>
              <a:ext uri="{FF2B5EF4-FFF2-40B4-BE49-F238E27FC236}">
                <a16:creationId xmlns:a16="http://schemas.microsoft.com/office/drawing/2014/main" id="{A148C75D-D16A-4555-B4CD-A49D525B66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77249" y="2641541"/>
            <a:ext cx="7846853" cy="44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49" y="852700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The Ancient Greeks</a:t>
            </a:r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D8377-6EB5-4B1B-8894-FF4780FB079B}"/>
              </a:ext>
            </a:extLst>
          </p:cNvPr>
          <p:cNvSpPr/>
          <p:nvPr/>
        </p:nvSpPr>
        <p:spPr>
          <a:xfrm>
            <a:off x="552549" y="1285062"/>
            <a:ext cx="500286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/>
              <a:t>One of the most influential thinkers of the time was Aristotle (384-322 BCE). He was one of the first people (that we know of) to try to answer the question “what is everything made of?” </a:t>
            </a:r>
          </a:p>
          <a:p>
            <a:endParaRPr lang="en-AU" sz="2000"/>
          </a:p>
          <a:p>
            <a:r>
              <a:rPr lang="en-AU" sz="2000"/>
              <a:t>He decided that everything was made of just 4 basic constituents, or “elements”; earth, water, air and fire. </a:t>
            </a:r>
          </a:p>
          <a:p>
            <a:endParaRPr lang="en-AU" sz="2000"/>
          </a:p>
          <a:p>
            <a:r>
              <a:rPr lang="en-AU" sz="2000"/>
              <a:t>What do you think the word “element” might mean?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FE216-B569-4977-9ADE-5A45D1AF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897" y="476186"/>
            <a:ext cx="3482103" cy="4191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8BC00F-3C15-4098-90FC-53D192E89942}"/>
              </a:ext>
            </a:extLst>
          </p:cNvPr>
          <p:cNvSpPr txBox="1"/>
          <p:nvPr/>
        </p:nvSpPr>
        <p:spPr>
          <a:xfrm>
            <a:off x="6400100" y="4625175"/>
            <a:ext cx="300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Aristotle (384-322 BCE)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1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3912" y="609826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/>
              <a:t>Modern Science</a:t>
            </a:r>
            <a:endParaRPr lang="en-AU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D8377-6EB5-4B1B-8894-FF4780FB079B}"/>
              </a:ext>
            </a:extLst>
          </p:cNvPr>
          <p:cNvSpPr/>
          <p:nvPr/>
        </p:nvSpPr>
        <p:spPr>
          <a:xfrm>
            <a:off x="423343" y="1050072"/>
            <a:ext cx="401945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/>
              <a:t>One of the important processes that has been developed in modern science is decomposition. This means to break a substance down into simpler, more basic parts. </a:t>
            </a:r>
            <a:endParaRPr lang="en-US" sz="2000"/>
          </a:p>
          <a:p>
            <a:endParaRPr lang="en-AU" sz="2000"/>
          </a:p>
          <a:p>
            <a:r>
              <a:rPr lang="en-AU" sz="2000"/>
              <a:t>Some substances could never be decomposed any further, no matter what was done to them. These became known as “chemical elements”... the most basic substances of all matter.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D4B0C-6BD8-448B-9D8C-7B220B65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23912"/>
            <a:ext cx="6209882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0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73B7C1-2DAB-4616-B523-ABF525048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We will interpret the periodic table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82DF2-F184-4ADC-BBFA-6B256396E70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3912" y="609826"/>
            <a:ext cx="8436175" cy="4065600"/>
          </a:xfrm>
        </p:spPr>
        <p:txBody>
          <a:bodyPr/>
          <a:lstStyle/>
          <a:p>
            <a:pPr marL="114300" indent="0">
              <a:buNone/>
            </a:pPr>
            <a:r>
              <a:rPr lang="en-AU" sz="2400" b="1"/>
              <a:t>How Many Elements?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D8377-6EB5-4B1B-8894-FF4780FB079B}"/>
              </a:ext>
            </a:extLst>
          </p:cNvPr>
          <p:cNvSpPr/>
          <p:nvPr/>
        </p:nvSpPr>
        <p:spPr>
          <a:xfrm>
            <a:off x="423343" y="1050072"/>
            <a:ext cx="44074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/>
              <a:t>We now know that about 90 chemical elements occur naturally on Earth. </a:t>
            </a:r>
          </a:p>
          <a:p>
            <a:endParaRPr lang="en-AU" sz="2000"/>
          </a:p>
          <a:p>
            <a:r>
              <a:rPr lang="en-AU" sz="2000"/>
              <a:t>Another 20 (or so) can be made artificially in nuclear reactors. </a:t>
            </a:r>
          </a:p>
          <a:p>
            <a:endParaRPr lang="en-AU" sz="2000"/>
          </a:p>
          <a:p>
            <a:r>
              <a:rPr lang="en-AU" sz="2000"/>
              <a:t>Of these elements, many are very rare. </a:t>
            </a:r>
          </a:p>
          <a:p>
            <a:endParaRPr lang="en-AU" sz="2000"/>
          </a:p>
          <a:p>
            <a:r>
              <a:rPr lang="en-AU" sz="2000"/>
              <a:t>All the familiar substances on Earth are composed of only about 20-30 of the most common elements.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28692-F7DF-4BC5-8AA7-466BC417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2" y="1109901"/>
            <a:ext cx="5364842" cy="3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9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38CFB1B4-54E2-4428-96BB-6771A4CBD2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9C0A40-F193-407E-A8B1-860EF4FC5FA0}">
  <ds:schemaRefs>
    <ds:schemaRef ds:uri="8f659357-f805-491c-ad0b-5621b2de6466"/>
    <ds:schemaRef ds:uri="d5c732d2-f217-444a-91d8-37c5714ca6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9C1BB0-1E51-4D23-AD5D-F4AFA38A45BD}">
  <ds:schemaRefs>
    <ds:schemaRef ds:uri="8f659357-f805-491c-ad0b-5621b2de6466"/>
    <ds:schemaRef ds:uri="d5c732d2-f217-444a-91d8-37c5714ca69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34</Slides>
  <Notes>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ASC EDI Template</vt:lpstr>
      <vt:lpstr>PERIODIC TABLE</vt:lpstr>
      <vt:lpstr>PowerPoint Presentation</vt:lpstr>
      <vt:lpstr>PowerPoint Presentation</vt:lpstr>
      <vt:lpstr>PowerPoint Presentation</vt:lpstr>
      <vt:lpstr>We will interpret the periodic table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interpret the periodic table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ORGANISM CHARACTERISTICS</dc:title>
  <cp:revision>7</cp:revision>
  <dcterms:modified xsi:type="dcterms:W3CDTF">2024-11-01T06:15:45Z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  <property fmtid="{D5CDD505-2E9C-101B-9397-08002B2CF9AE}" pid="11" name="MediaServiceImageTags">
    <vt:lpwstr/>
  </property>
</Properties>
</file>